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4" r:id="rId3"/>
    <p:sldId id="305" r:id="rId4"/>
    <p:sldId id="335" r:id="rId5"/>
    <p:sldId id="325" r:id="rId6"/>
    <p:sldId id="282" r:id="rId7"/>
    <p:sldId id="337" r:id="rId8"/>
    <p:sldId id="340" r:id="rId9"/>
    <p:sldId id="333" r:id="rId10"/>
    <p:sldId id="323" r:id="rId11"/>
    <p:sldId id="336" r:id="rId12"/>
    <p:sldId id="311" r:id="rId13"/>
    <p:sldId id="338" r:id="rId14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D"/>
    <a:srgbClr val="FFEFAB"/>
    <a:srgbClr val="E1FFFF"/>
    <a:srgbClr val="EDF3E1"/>
    <a:srgbClr val="FF9900"/>
    <a:srgbClr val="99FF66"/>
    <a:srgbClr val="22F622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4" autoAdjust="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1E122-B6D9-4F4D-85E9-F44FB7C6839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AFBB2BA-B271-4160-A05C-F3C993D91388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/>
            <a:t>снижение заболеваемости пагубным употреблением алкоголя до </a:t>
          </a:r>
          <a:r>
            <a:rPr lang="ru-RU" sz="2400" b="1" dirty="0" smtClean="0"/>
            <a:t>10,0/100 тыс. населения</a:t>
          </a:r>
          <a:endParaRPr lang="ru-RU" sz="2400" b="1" dirty="0"/>
        </a:p>
      </dgm:t>
    </dgm:pt>
    <dgm:pt modelId="{77098630-8C31-4FA6-AA45-607EE8BCE717}" type="parTrans" cxnId="{09479C51-C4D3-4BE1-BCB4-BD275BBBB362}">
      <dgm:prSet/>
      <dgm:spPr/>
      <dgm:t>
        <a:bodyPr/>
        <a:lstStyle/>
        <a:p>
          <a:endParaRPr lang="ru-RU" sz="3600" b="1"/>
        </a:p>
      </dgm:t>
    </dgm:pt>
    <dgm:pt modelId="{2A32FC5B-9971-4230-889D-957C21DBEE56}" type="sibTrans" cxnId="{09479C51-C4D3-4BE1-BCB4-BD275BBBB362}">
      <dgm:prSet/>
      <dgm:spPr/>
      <dgm:t>
        <a:bodyPr/>
        <a:lstStyle/>
        <a:p>
          <a:endParaRPr lang="ru-RU" sz="3600" b="1"/>
        </a:p>
      </dgm:t>
    </dgm:pt>
    <dgm:pt modelId="{73F315A8-63E6-4978-9BD8-A08A8529D057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aseline="0" dirty="0" smtClean="0"/>
            <a:t>снижение заболеваемости синдромом зависимости к алкоголю до  </a:t>
          </a:r>
          <a:r>
            <a:rPr lang="ru-RU" sz="2400" baseline="0" dirty="0" smtClean="0"/>
            <a:t>92,0</a:t>
          </a:r>
          <a:r>
            <a:rPr lang="ru-RU" sz="2400" b="1" dirty="0" smtClean="0"/>
            <a:t>/100 тыс. населения</a:t>
          </a:r>
          <a:endParaRPr lang="ru-RU" sz="2400" baseline="0" dirty="0"/>
        </a:p>
      </dgm:t>
    </dgm:pt>
    <dgm:pt modelId="{877D46ED-D331-4032-8C23-7FF4D396E529}" type="parTrans" cxnId="{0C89C0BC-3DD5-43D3-A2DB-ABFF3DA68660}">
      <dgm:prSet/>
      <dgm:spPr/>
      <dgm:t>
        <a:bodyPr/>
        <a:lstStyle/>
        <a:p>
          <a:endParaRPr lang="ru-RU"/>
        </a:p>
      </dgm:t>
    </dgm:pt>
    <dgm:pt modelId="{AB56EB7B-1B58-4A4D-9A62-C9DFD1B2B27F}" type="sibTrans" cxnId="{0C89C0BC-3DD5-43D3-A2DB-ABFF3DA68660}">
      <dgm:prSet/>
      <dgm:spPr/>
      <dgm:t>
        <a:bodyPr/>
        <a:lstStyle/>
        <a:p>
          <a:endParaRPr lang="ru-RU"/>
        </a:p>
      </dgm:t>
    </dgm:pt>
    <dgm:pt modelId="{1C27402F-4024-4AB4-AF59-88A6415007FC}">
      <dgm:prSet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aseline="0" dirty="0" smtClean="0"/>
            <a:t>снижение заболеваемости синдромом зависимости к наркотикам до </a:t>
          </a:r>
          <a:r>
            <a:rPr lang="ru-RU" sz="2400" baseline="0" dirty="0" smtClean="0"/>
            <a:t>17,0</a:t>
          </a:r>
          <a:r>
            <a:rPr lang="ru-RU" sz="2400" b="1" dirty="0" smtClean="0"/>
            <a:t>/100 тыс. населения</a:t>
          </a:r>
          <a:r>
            <a:rPr lang="ru-RU" sz="2400" baseline="0" dirty="0" smtClean="0"/>
            <a:t>  </a:t>
          </a:r>
          <a:endParaRPr lang="ru-RU" sz="2400" baseline="0" dirty="0"/>
        </a:p>
      </dgm:t>
    </dgm:pt>
    <dgm:pt modelId="{D5AC8D0E-5229-4CF0-92E3-EF0A10D1D203}" type="parTrans" cxnId="{EE3AAFA2-44D9-4F43-8628-6C6A3E35F198}">
      <dgm:prSet/>
      <dgm:spPr/>
      <dgm:t>
        <a:bodyPr/>
        <a:lstStyle/>
        <a:p>
          <a:endParaRPr lang="ru-RU"/>
        </a:p>
      </dgm:t>
    </dgm:pt>
    <dgm:pt modelId="{2C67B16F-6468-4806-9913-344522198D2A}" type="sibTrans" cxnId="{EE3AAFA2-44D9-4F43-8628-6C6A3E35F198}">
      <dgm:prSet/>
      <dgm:spPr/>
      <dgm:t>
        <a:bodyPr/>
        <a:lstStyle/>
        <a:p>
          <a:endParaRPr lang="ru-RU"/>
        </a:p>
      </dgm:t>
    </dgm:pt>
    <dgm:pt modelId="{170000D9-DAB5-4602-B3BF-A8AA4D28F850}">
      <dgm:prSet custT="1"/>
      <dgm:spPr/>
      <dgm:t>
        <a:bodyPr/>
        <a:lstStyle/>
        <a:p>
          <a:r>
            <a:rPr lang="ru-RU" sz="2400" baseline="0" dirty="0" smtClean="0"/>
            <a:t>снижение заболеваемости пагубным потреблением наркотиков до </a:t>
          </a:r>
          <a:r>
            <a:rPr lang="ru-RU" sz="2400" baseline="0" dirty="0" smtClean="0"/>
            <a:t>6,0</a:t>
          </a:r>
          <a:r>
            <a:rPr lang="ru-RU" sz="2400" b="1" dirty="0" smtClean="0"/>
            <a:t>/100 тыс. населения</a:t>
          </a:r>
          <a:endParaRPr lang="ru-RU" sz="2400" baseline="0" dirty="0"/>
        </a:p>
      </dgm:t>
    </dgm:pt>
    <dgm:pt modelId="{FC964E61-9926-4126-9B16-705E7F3725E5}" type="parTrans" cxnId="{DD9BD711-0119-4978-B8FD-C91DEEDF29E3}">
      <dgm:prSet/>
      <dgm:spPr/>
      <dgm:t>
        <a:bodyPr/>
        <a:lstStyle/>
        <a:p>
          <a:endParaRPr lang="ru-RU"/>
        </a:p>
      </dgm:t>
    </dgm:pt>
    <dgm:pt modelId="{DECE5DD5-2727-45DF-82B7-510FED3FD515}" type="sibTrans" cxnId="{DD9BD711-0119-4978-B8FD-C91DEEDF29E3}">
      <dgm:prSet/>
      <dgm:spPr/>
      <dgm:t>
        <a:bodyPr/>
        <a:lstStyle/>
        <a:p>
          <a:endParaRPr lang="ru-RU"/>
        </a:p>
      </dgm:t>
    </dgm:pt>
    <dgm:pt modelId="{F65A1A24-58D4-4507-9D67-6C457F05A5DE}" type="pres">
      <dgm:prSet presAssocID="{9021E122-B6D9-4F4D-85E9-F44FB7C683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F7B552-93EF-4E0C-AFF7-6E11DA100090}" type="pres">
      <dgm:prSet presAssocID="{BAFBB2BA-B271-4160-A05C-F3C993D91388}" presName="parentText" presStyleLbl="node1" presStyleIdx="0" presStyleCnt="4" custScaleY="95437" custLinFactY="-864" custLinFactNeighborX="33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49367-7AAF-453E-A7B8-D77E1116AA4E}" type="pres">
      <dgm:prSet presAssocID="{2A32FC5B-9971-4230-889D-957C21DBEE56}" presName="spacer" presStyleCnt="0"/>
      <dgm:spPr/>
      <dgm:t>
        <a:bodyPr/>
        <a:lstStyle/>
        <a:p>
          <a:endParaRPr lang="ru-RU"/>
        </a:p>
      </dgm:t>
    </dgm:pt>
    <dgm:pt modelId="{F6E4F581-FE2C-4A52-A810-B36FFC3A47C5}" type="pres">
      <dgm:prSet presAssocID="{73F315A8-63E6-4978-9BD8-A08A8529D057}" presName="parentText" presStyleLbl="node1" presStyleIdx="1" presStyleCnt="4" custScaleY="91661" custLinFactY="-644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3BAF6-A629-4A61-8961-375CE75609BA}" type="pres">
      <dgm:prSet presAssocID="{AB56EB7B-1B58-4A4D-9A62-C9DFD1B2B27F}" presName="spacer" presStyleCnt="0"/>
      <dgm:spPr/>
      <dgm:t>
        <a:bodyPr/>
        <a:lstStyle/>
        <a:p>
          <a:endParaRPr lang="ru-RU"/>
        </a:p>
      </dgm:t>
    </dgm:pt>
    <dgm:pt modelId="{7174F7A4-6D63-4053-91C7-2D72720D1F34}" type="pres">
      <dgm:prSet presAssocID="{1C27402F-4024-4AB4-AF59-88A6415007FC}" presName="parentText" presStyleLbl="node1" presStyleIdx="2" presStyleCnt="4" custScaleY="106895" custLinFactY="-4511" custLinFactNeighborX="-8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AF515-8CE2-4D39-A41F-56C7BFF2E6FE}" type="pres">
      <dgm:prSet presAssocID="{2C67B16F-6468-4806-9913-344522198D2A}" presName="spacer" presStyleCnt="0"/>
      <dgm:spPr/>
      <dgm:t>
        <a:bodyPr/>
        <a:lstStyle/>
        <a:p>
          <a:endParaRPr lang="ru-RU"/>
        </a:p>
      </dgm:t>
    </dgm:pt>
    <dgm:pt modelId="{B5FD78B8-F18E-4D3F-BF06-F3619BCBD3C7}" type="pres">
      <dgm:prSet presAssocID="{170000D9-DAB5-4602-B3BF-A8AA4D28F850}" presName="parentText" presStyleLbl="node1" presStyleIdx="3" presStyleCnt="4" custScaleY="105926" custLinFactY="-66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027E4-5CBA-425A-AD1F-4C00E55F52CC}" type="presOf" srcId="{9021E122-B6D9-4F4D-85E9-F44FB7C6839C}" destId="{F65A1A24-58D4-4507-9D67-6C457F05A5DE}" srcOrd="0" destOrd="0" presId="urn:microsoft.com/office/officeart/2005/8/layout/vList2"/>
    <dgm:cxn modelId="{523808E4-F4F4-4905-A1DE-A8054B8A8BDB}" type="presOf" srcId="{BAFBB2BA-B271-4160-A05C-F3C993D91388}" destId="{52F7B552-93EF-4E0C-AFF7-6E11DA100090}" srcOrd="0" destOrd="0" presId="urn:microsoft.com/office/officeart/2005/8/layout/vList2"/>
    <dgm:cxn modelId="{AD182BD0-22A6-4817-8212-74BF16EE5FB5}" type="presOf" srcId="{170000D9-DAB5-4602-B3BF-A8AA4D28F850}" destId="{B5FD78B8-F18E-4D3F-BF06-F3619BCBD3C7}" srcOrd="0" destOrd="0" presId="urn:microsoft.com/office/officeart/2005/8/layout/vList2"/>
    <dgm:cxn modelId="{09479C51-C4D3-4BE1-BCB4-BD275BBBB362}" srcId="{9021E122-B6D9-4F4D-85E9-F44FB7C6839C}" destId="{BAFBB2BA-B271-4160-A05C-F3C993D91388}" srcOrd="0" destOrd="0" parTransId="{77098630-8C31-4FA6-AA45-607EE8BCE717}" sibTransId="{2A32FC5B-9971-4230-889D-957C21DBEE56}"/>
    <dgm:cxn modelId="{CB254D27-DD12-414B-AD9B-C81B578E3376}" type="presOf" srcId="{1C27402F-4024-4AB4-AF59-88A6415007FC}" destId="{7174F7A4-6D63-4053-91C7-2D72720D1F34}" srcOrd="0" destOrd="0" presId="urn:microsoft.com/office/officeart/2005/8/layout/vList2"/>
    <dgm:cxn modelId="{DD9BD711-0119-4978-B8FD-C91DEEDF29E3}" srcId="{9021E122-B6D9-4F4D-85E9-F44FB7C6839C}" destId="{170000D9-DAB5-4602-B3BF-A8AA4D28F850}" srcOrd="3" destOrd="0" parTransId="{FC964E61-9926-4126-9B16-705E7F3725E5}" sibTransId="{DECE5DD5-2727-45DF-82B7-510FED3FD515}"/>
    <dgm:cxn modelId="{0C89C0BC-3DD5-43D3-A2DB-ABFF3DA68660}" srcId="{9021E122-B6D9-4F4D-85E9-F44FB7C6839C}" destId="{73F315A8-63E6-4978-9BD8-A08A8529D057}" srcOrd="1" destOrd="0" parTransId="{877D46ED-D331-4032-8C23-7FF4D396E529}" sibTransId="{AB56EB7B-1B58-4A4D-9A62-C9DFD1B2B27F}"/>
    <dgm:cxn modelId="{958F3B65-4124-4AE5-8CA5-97DE4EB0723E}" type="presOf" srcId="{73F315A8-63E6-4978-9BD8-A08A8529D057}" destId="{F6E4F581-FE2C-4A52-A810-B36FFC3A47C5}" srcOrd="0" destOrd="0" presId="urn:microsoft.com/office/officeart/2005/8/layout/vList2"/>
    <dgm:cxn modelId="{EE3AAFA2-44D9-4F43-8628-6C6A3E35F198}" srcId="{9021E122-B6D9-4F4D-85E9-F44FB7C6839C}" destId="{1C27402F-4024-4AB4-AF59-88A6415007FC}" srcOrd="2" destOrd="0" parTransId="{D5AC8D0E-5229-4CF0-92E3-EF0A10D1D203}" sibTransId="{2C67B16F-6468-4806-9913-344522198D2A}"/>
    <dgm:cxn modelId="{207F6F16-A679-4D45-956D-A203B0FFF6DA}" type="presParOf" srcId="{F65A1A24-58D4-4507-9D67-6C457F05A5DE}" destId="{52F7B552-93EF-4E0C-AFF7-6E11DA100090}" srcOrd="0" destOrd="0" presId="urn:microsoft.com/office/officeart/2005/8/layout/vList2"/>
    <dgm:cxn modelId="{53AF1DBB-5706-42F5-ACEA-3E3C0DF2AD11}" type="presParOf" srcId="{F65A1A24-58D4-4507-9D67-6C457F05A5DE}" destId="{02B49367-7AAF-453E-A7B8-D77E1116AA4E}" srcOrd="1" destOrd="0" presId="urn:microsoft.com/office/officeart/2005/8/layout/vList2"/>
    <dgm:cxn modelId="{F895F35B-7B1E-4D25-B7E6-4AD04E8C90F6}" type="presParOf" srcId="{F65A1A24-58D4-4507-9D67-6C457F05A5DE}" destId="{F6E4F581-FE2C-4A52-A810-B36FFC3A47C5}" srcOrd="2" destOrd="0" presId="urn:microsoft.com/office/officeart/2005/8/layout/vList2"/>
    <dgm:cxn modelId="{4F06B0CD-D54C-4090-89B4-2FFAEB9B745E}" type="presParOf" srcId="{F65A1A24-58D4-4507-9D67-6C457F05A5DE}" destId="{B8A3BAF6-A629-4A61-8961-375CE75609BA}" srcOrd="3" destOrd="0" presId="urn:microsoft.com/office/officeart/2005/8/layout/vList2"/>
    <dgm:cxn modelId="{8681DD4B-7BAA-4989-B004-3CB74D8BEBF3}" type="presParOf" srcId="{F65A1A24-58D4-4507-9D67-6C457F05A5DE}" destId="{7174F7A4-6D63-4053-91C7-2D72720D1F34}" srcOrd="4" destOrd="0" presId="urn:microsoft.com/office/officeart/2005/8/layout/vList2"/>
    <dgm:cxn modelId="{01E88E2C-78D7-467D-8185-10087522550B}" type="presParOf" srcId="{F65A1A24-58D4-4507-9D67-6C457F05A5DE}" destId="{172AF515-8CE2-4D39-A41F-56C7BFF2E6FE}" srcOrd="5" destOrd="0" presId="urn:microsoft.com/office/officeart/2005/8/layout/vList2"/>
    <dgm:cxn modelId="{D9CA9410-5497-4507-A3F7-B15D749A28FA}" type="presParOf" srcId="{F65A1A24-58D4-4507-9D67-6C457F05A5DE}" destId="{B5FD78B8-F18E-4D3F-BF06-F3619BCBD3C7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5604F9-3E70-4C28-97F2-409ED0E41F00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8A89B5E-E672-4A7D-A608-875C0C7DECD2}">
      <dgm:prSet phldrT="[Текст]" custT="1"/>
      <dgm:spPr/>
      <dgm:t>
        <a:bodyPr/>
        <a:lstStyle/>
        <a:p>
          <a:r>
            <a:rPr lang="ru-RU" sz="2000" b="1" dirty="0" smtClean="0"/>
            <a:t> </a:t>
          </a:r>
          <a:endParaRPr lang="ru-RU" sz="2000" b="1" dirty="0"/>
        </a:p>
      </dgm:t>
    </dgm:pt>
    <dgm:pt modelId="{D44BC421-242C-4D1C-8F27-2722C7307766}" type="parTrans" cxnId="{C0DEFF80-FD6A-4151-9D91-F4CB87258BBF}">
      <dgm:prSet/>
      <dgm:spPr/>
      <dgm:t>
        <a:bodyPr/>
        <a:lstStyle/>
        <a:p>
          <a:endParaRPr lang="ru-RU" sz="2000" b="1"/>
        </a:p>
      </dgm:t>
    </dgm:pt>
    <dgm:pt modelId="{152EA9FB-DBC4-417C-BE54-99B95F50E980}" type="sibTrans" cxnId="{C0DEFF80-FD6A-4151-9D91-F4CB87258BBF}">
      <dgm:prSet/>
      <dgm:spPr/>
      <dgm:t>
        <a:bodyPr/>
        <a:lstStyle/>
        <a:p>
          <a:endParaRPr lang="ru-RU" sz="2000" b="1"/>
        </a:p>
      </dgm:t>
    </dgm:pt>
    <dgm:pt modelId="{307640FC-4B46-4B7F-B431-95447301693F}">
      <dgm:prSet phldrT="[Текст]" custT="1"/>
      <dgm:spPr/>
      <dgm:t>
        <a:bodyPr/>
        <a:lstStyle/>
        <a:p>
          <a:r>
            <a:rPr lang="ru-RU" sz="2000" b="1" dirty="0" smtClean="0"/>
            <a:t>Развитие взаимодействия </a:t>
          </a:r>
          <a:r>
            <a:rPr lang="ru-RU" sz="2000" b="1" dirty="0" smtClean="0">
              <a:solidFill>
                <a:schemeClr val="tx1"/>
              </a:solidFill>
            </a:rPr>
            <a:t>со службой первичной медико-санитарной помощи</a:t>
          </a:r>
          <a:endParaRPr lang="ru-RU" sz="2000" b="1" dirty="0"/>
        </a:p>
      </dgm:t>
    </dgm:pt>
    <dgm:pt modelId="{07F34BF5-1BB1-4FA5-A436-5FE552426A3C}" type="parTrans" cxnId="{59804C80-CF5B-4C22-981B-5650B2D570EB}">
      <dgm:prSet/>
      <dgm:spPr/>
      <dgm:t>
        <a:bodyPr/>
        <a:lstStyle/>
        <a:p>
          <a:endParaRPr lang="ru-RU" sz="2000" b="1"/>
        </a:p>
      </dgm:t>
    </dgm:pt>
    <dgm:pt modelId="{B47ABC2B-0074-4A8D-A6EC-4CA712B494A3}" type="sibTrans" cxnId="{59804C80-CF5B-4C22-981B-5650B2D570EB}">
      <dgm:prSet/>
      <dgm:spPr/>
      <dgm:t>
        <a:bodyPr/>
        <a:lstStyle/>
        <a:p>
          <a:endParaRPr lang="ru-RU" sz="2000" b="1"/>
        </a:p>
      </dgm:t>
    </dgm:pt>
    <dgm:pt modelId="{5A5BC630-F392-4ED2-8F54-3AB4B9A81103}">
      <dgm:prSet phldrT="[Текст]" custT="1"/>
      <dgm:spPr/>
      <dgm:t>
        <a:bodyPr/>
        <a:lstStyle/>
        <a:p>
          <a:r>
            <a:rPr lang="ru-RU" sz="2000" b="1" dirty="0" smtClean="0"/>
            <a:t> </a:t>
          </a:r>
          <a:endParaRPr lang="ru-RU" sz="2000" b="1" dirty="0"/>
        </a:p>
      </dgm:t>
    </dgm:pt>
    <dgm:pt modelId="{EA671647-4CE7-42B0-9387-5F5BFD4569A8}" type="parTrans" cxnId="{095E482E-C506-4D59-B38B-AF93E846AE9F}">
      <dgm:prSet/>
      <dgm:spPr/>
      <dgm:t>
        <a:bodyPr/>
        <a:lstStyle/>
        <a:p>
          <a:endParaRPr lang="ru-RU" sz="2000" b="1"/>
        </a:p>
      </dgm:t>
    </dgm:pt>
    <dgm:pt modelId="{94FD3055-4DA2-4A73-8F0A-E684090253BD}" type="sibTrans" cxnId="{095E482E-C506-4D59-B38B-AF93E846AE9F}">
      <dgm:prSet/>
      <dgm:spPr/>
      <dgm:t>
        <a:bodyPr/>
        <a:lstStyle/>
        <a:p>
          <a:endParaRPr lang="ru-RU" sz="2000" b="1"/>
        </a:p>
      </dgm:t>
    </dgm:pt>
    <dgm:pt modelId="{D6AF32E2-2962-46C4-937A-17014B3E31A5}">
      <dgm:prSet phldrT="[Текст]" custT="1"/>
      <dgm:spPr/>
      <dgm:t>
        <a:bodyPr/>
        <a:lstStyle/>
        <a:p>
          <a:r>
            <a:rPr lang="ru-RU" sz="2000" b="1" dirty="0" smtClean="0"/>
            <a:t> </a:t>
          </a:r>
          <a:endParaRPr lang="ru-RU" sz="2000" b="1" dirty="0"/>
        </a:p>
      </dgm:t>
    </dgm:pt>
    <dgm:pt modelId="{E0A0FEF5-FAF9-47F7-BBBD-9130DC335564}" type="parTrans" cxnId="{3CFDE15C-2D7B-48B8-A41B-459E00F554FA}">
      <dgm:prSet/>
      <dgm:spPr/>
      <dgm:t>
        <a:bodyPr/>
        <a:lstStyle/>
        <a:p>
          <a:endParaRPr lang="ru-RU" sz="2000" b="1"/>
        </a:p>
      </dgm:t>
    </dgm:pt>
    <dgm:pt modelId="{D4D5AEA6-358F-43B1-AC1C-0E74301CA7AD}" type="sibTrans" cxnId="{3CFDE15C-2D7B-48B8-A41B-459E00F554FA}">
      <dgm:prSet/>
      <dgm:spPr/>
      <dgm:t>
        <a:bodyPr/>
        <a:lstStyle/>
        <a:p>
          <a:endParaRPr lang="ru-RU" sz="2000" b="1"/>
        </a:p>
      </dgm:t>
    </dgm:pt>
    <dgm:pt modelId="{2D129197-0D8A-4CAE-9DE6-C76EFC7E4B21}">
      <dgm:prSet custT="1"/>
      <dgm:spPr/>
      <dgm:t>
        <a:bodyPr/>
        <a:lstStyle/>
        <a:p>
          <a:endParaRPr lang="ru-RU" sz="2000" b="1" dirty="0"/>
        </a:p>
      </dgm:t>
    </dgm:pt>
    <dgm:pt modelId="{496EB5BD-5D50-49CD-8ED5-5A23047D7FFF}" type="parTrans" cxnId="{A8A206A5-0C41-46B2-8C72-699413BF0A04}">
      <dgm:prSet/>
      <dgm:spPr/>
      <dgm:t>
        <a:bodyPr/>
        <a:lstStyle/>
        <a:p>
          <a:endParaRPr lang="ru-RU" sz="2000" b="1"/>
        </a:p>
      </dgm:t>
    </dgm:pt>
    <dgm:pt modelId="{F2D7A701-27AE-443C-B6DC-B9852884B5DB}" type="sibTrans" cxnId="{A8A206A5-0C41-46B2-8C72-699413BF0A04}">
      <dgm:prSet/>
      <dgm:spPr/>
      <dgm:t>
        <a:bodyPr/>
        <a:lstStyle/>
        <a:p>
          <a:endParaRPr lang="ru-RU" sz="2000" b="1"/>
        </a:p>
      </dgm:t>
    </dgm:pt>
    <dgm:pt modelId="{73C1EFBA-922B-4337-9261-2A1BC01FF94A}">
      <dgm:prSet custT="1"/>
      <dgm:spPr/>
      <dgm:t>
        <a:bodyPr/>
        <a:lstStyle/>
        <a:p>
          <a:r>
            <a:rPr lang="ru-RU" sz="2000" b="1" dirty="0" smtClean="0"/>
            <a:t>Обеспечение лекарственными препаратами и медицинскими изделиями</a:t>
          </a:r>
          <a:endParaRPr lang="ru-RU" sz="2000" b="1" dirty="0"/>
        </a:p>
      </dgm:t>
    </dgm:pt>
    <dgm:pt modelId="{EB594613-C52E-40B6-8151-21D03D00AFEE}" type="parTrans" cxnId="{973A533A-C355-4272-AB4E-671FEAD1BD5E}">
      <dgm:prSet/>
      <dgm:spPr/>
      <dgm:t>
        <a:bodyPr/>
        <a:lstStyle/>
        <a:p>
          <a:endParaRPr lang="ru-RU" sz="2000" b="1"/>
        </a:p>
      </dgm:t>
    </dgm:pt>
    <dgm:pt modelId="{C1D47F1C-586A-4F2B-996A-71CCCA22C6E5}" type="sibTrans" cxnId="{973A533A-C355-4272-AB4E-671FEAD1BD5E}">
      <dgm:prSet/>
      <dgm:spPr/>
      <dgm:t>
        <a:bodyPr/>
        <a:lstStyle/>
        <a:p>
          <a:endParaRPr lang="ru-RU" sz="2000" b="1"/>
        </a:p>
      </dgm:t>
    </dgm:pt>
    <dgm:pt modelId="{0D5C1C5F-0019-4C06-8BDE-D32AB14AAF79}">
      <dgm:prSet custT="1"/>
      <dgm:spPr/>
      <dgm:t>
        <a:bodyPr/>
        <a:lstStyle/>
        <a:p>
          <a:r>
            <a:rPr lang="ru-RU" sz="2000" b="1" dirty="0" smtClean="0"/>
            <a:t>Развитие кадрового потенциала</a:t>
          </a:r>
          <a:endParaRPr lang="ru-RU" sz="2000" b="1" dirty="0"/>
        </a:p>
      </dgm:t>
    </dgm:pt>
    <dgm:pt modelId="{67FCF18E-3F3D-4AD2-A905-484DDB00B860}" type="sibTrans" cxnId="{A655CB09-C7B7-483C-8091-FD5CC0FDD54A}">
      <dgm:prSet/>
      <dgm:spPr/>
      <dgm:t>
        <a:bodyPr/>
        <a:lstStyle/>
        <a:p>
          <a:endParaRPr lang="ru-RU" sz="2000" b="1"/>
        </a:p>
      </dgm:t>
    </dgm:pt>
    <dgm:pt modelId="{B3209E9E-9916-4139-BD16-F92E294F4D3C}" type="parTrans" cxnId="{A655CB09-C7B7-483C-8091-FD5CC0FDD54A}">
      <dgm:prSet/>
      <dgm:spPr/>
      <dgm:t>
        <a:bodyPr/>
        <a:lstStyle/>
        <a:p>
          <a:endParaRPr lang="ru-RU" sz="2000" b="1"/>
        </a:p>
      </dgm:t>
    </dgm:pt>
    <dgm:pt modelId="{F03F9DE9-27BE-4248-8C8E-F8038A1F0196}">
      <dgm:prSet phldrT="[Текст]" custT="1"/>
      <dgm:spPr/>
      <dgm:t>
        <a:bodyPr/>
        <a:lstStyle/>
        <a:p>
          <a:r>
            <a:rPr lang="ru-RU" sz="2000" b="1" dirty="0" smtClean="0"/>
            <a:t>Развитие взаимодействия с кардиологической и неврологической службами</a:t>
          </a:r>
          <a:endParaRPr lang="ru-RU" sz="2000" b="1" dirty="0"/>
        </a:p>
      </dgm:t>
    </dgm:pt>
    <dgm:pt modelId="{89981450-6D5C-4EC5-BF43-1A4FFCDC84F6}" type="sibTrans" cxnId="{D3ED2AD0-278B-411D-8F58-C7D5432ED129}">
      <dgm:prSet/>
      <dgm:spPr/>
      <dgm:t>
        <a:bodyPr/>
        <a:lstStyle/>
        <a:p>
          <a:endParaRPr lang="ru-RU" sz="2000" b="1"/>
        </a:p>
      </dgm:t>
    </dgm:pt>
    <dgm:pt modelId="{FB15FA53-1605-4DE4-ACC5-0962CF70164B}" type="parTrans" cxnId="{D3ED2AD0-278B-411D-8F58-C7D5432ED129}">
      <dgm:prSet/>
      <dgm:spPr/>
      <dgm:t>
        <a:bodyPr/>
        <a:lstStyle/>
        <a:p>
          <a:endParaRPr lang="ru-RU" sz="2000" b="1"/>
        </a:p>
      </dgm:t>
    </dgm:pt>
    <dgm:pt modelId="{E27E5AB4-4E50-4E1F-AEF2-E0DF811D5375}">
      <dgm:prSet phldrT="[Текст]" custT="1"/>
      <dgm:spPr/>
      <dgm:t>
        <a:bodyPr/>
        <a:lstStyle/>
        <a:p>
          <a:r>
            <a:rPr lang="ru-RU" sz="2000" b="1" dirty="0" smtClean="0"/>
            <a:t> </a:t>
          </a:r>
          <a:endParaRPr lang="ru-RU" sz="2000" b="1" dirty="0"/>
        </a:p>
      </dgm:t>
    </dgm:pt>
    <dgm:pt modelId="{D05F26A0-01A8-4394-881C-D9CD00A85CC6}" type="sibTrans" cxnId="{96CD71C2-BFE9-44F8-8A42-6CE9089D09D3}">
      <dgm:prSet/>
      <dgm:spPr/>
      <dgm:t>
        <a:bodyPr/>
        <a:lstStyle/>
        <a:p>
          <a:endParaRPr lang="ru-RU" sz="2000" b="1"/>
        </a:p>
      </dgm:t>
    </dgm:pt>
    <dgm:pt modelId="{DBAD1D75-8CBF-4C5D-9CED-0305FD13C642}" type="parTrans" cxnId="{96CD71C2-BFE9-44F8-8A42-6CE9089D09D3}">
      <dgm:prSet/>
      <dgm:spPr/>
      <dgm:t>
        <a:bodyPr/>
        <a:lstStyle/>
        <a:p>
          <a:endParaRPr lang="ru-RU" sz="2000" b="1"/>
        </a:p>
      </dgm:t>
    </dgm:pt>
    <dgm:pt modelId="{0717D21E-F79E-453D-A085-06C1DA6F1D20}">
      <dgm:prSet custT="1"/>
      <dgm:spPr/>
      <dgm:t>
        <a:bodyPr/>
        <a:lstStyle/>
        <a:p>
          <a:endParaRPr lang="ru-RU" sz="2000" b="1" dirty="0"/>
        </a:p>
      </dgm:t>
    </dgm:pt>
    <dgm:pt modelId="{C576F948-780B-4D47-9397-D4618B5903A7}" type="parTrans" cxnId="{A24E4D5B-D7C9-40CB-A663-C1E83A43C300}">
      <dgm:prSet/>
      <dgm:spPr/>
      <dgm:t>
        <a:bodyPr/>
        <a:lstStyle/>
        <a:p>
          <a:endParaRPr lang="ru-RU"/>
        </a:p>
      </dgm:t>
    </dgm:pt>
    <dgm:pt modelId="{B2A6B5E6-DBBB-4E36-ACD6-B4DF724E8A3B}" type="sibTrans" cxnId="{A24E4D5B-D7C9-40CB-A663-C1E83A43C300}">
      <dgm:prSet/>
      <dgm:spPr/>
      <dgm:t>
        <a:bodyPr/>
        <a:lstStyle/>
        <a:p>
          <a:endParaRPr lang="ru-RU"/>
        </a:p>
      </dgm:t>
    </dgm:pt>
    <dgm:pt modelId="{6642D1C4-E60A-4ED8-A845-50A8FBBF8B0D}">
      <dgm:prSet custT="1"/>
      <dgm:spPr/>
      <dgm:t>
        <a:bodyPr/>
        <a:lstStyle/>
        <a:p>
          <a:r>
            <a:rPr lang="ru-RU" sz="2000" b="1" dirty="0" smtClean="0"/>
            <a:t>Внедрение технологий цифрового здравоохранения</a:t>
          </a:r>
          <a:endParaRPr lang="ru-RU" sz="2000" dirty="0"/>
        </a:p>
      </dgm:t>
    </dgm:pt>
    <dgm:pt modelId="{16339B8E-78CA-42D2-AAA5-909D6F4E944E}" type="parTrans" cxnId="{3F077158-0870-4164-8737-BF802B969F59}">
      <dgm:prSet/>
      <dgm:spPr/>
      <dgm:t>
        <a:bodyPr/>
        <a:lstStyle/>
        <a:p>
          <a:endParaRPr lang="ru-RU"/>
        </a:p>
      </dgm:t>
    </dgm:pt>
    <dgm:pt modelId="{81785BB1-C472-452E-AE9D-7FD05ACA7CAC}" type="sibTrans" cxnId="{3F077158-0870-4164-8737-BF802B969F59}">
      <dgm:prSet/>
      <dgm:spPr/>
      <dgm:t>
        <a:bodyPr/>
        <a:lstStyle/>
        <a:p>
          <a:endParaRPr lang="ru-RU"/>
        </a:p>
      </dgm:t>
    </dgm:pt>
    <dgm:pt modelId="{EB097E9F-36C0-4D82-A9BA-BB0B06F2087B}">
      <dgm:prSet phldrT="[Текст]" custT="1"/>
      <dgm:spPr/>
      <dgm:t>
        <a:bodyPr/>
        <a:lstStyle/>
        <a:p>
          <a:endParaRPr lang="ru-RU" sz="2000" b="1" dirty="0"/>
        </a:p>
      </dgm:t>
    </dgm:pt>
    <dgm:pt modelId="{DA86EFE1-F529-4C9E-92F7-9311703B4D0A}" type="parTrans" cxnId="{4A07712D-771A-4924-8BBA-D62D0EBD6B45}">
      <dgm:prSet/>
      <dgm:spPr/>
      <dgm:t>
        <a:bodyPr/>
        <a:lstStyle/>
        <a:p>
          <a:endParaRPr lang="ru-RU"/>
        </a:p>
      </dgm:t>
    </dgm:pt>
    <dgm:pt modelId="{69FEBFFF-AA3B-4D41-9A06-EAF2BF519954}" type="sibTrans" cxnId="{4A07712D-771A-4924-8BBA-D62D0EBD6B45}">
      <dgm:prSet/>
      <dgm:spPr/>
      <dgm:t>
        <a:bodyPr/>
        <a:lstStyle/>
        <a:p>
          <a:endParaRPr lang="ru-RU"/>
        </a:p>
      </dgm:t>
    </dgm:pt>
    <dgm:pt modelId="{64295119-FB56-42DC-9AC9-0F193F235DAA}" type="pres">
      <dgm:prSet presAssocID="{145604F9-3E70-4C28-97F2-409ED0E41F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B72AE9-3704-4E77-A43E-F5AF8F0666F6}" type="pres">
      <dgm:prSet presAssocID="{C8A89B5E-E672-4A7D-A608-875C0C7DECD2}" presName="composite" presStyleCnt="0"/>
      <dgm:spPr/>
      <dgm:t>
        <a:bodyPr/>
        <a:lstStyle/>
        <a:p>
          <a:endParaRPr lang="ru-RU"/>
        </a:p>
      </dgm:t>
    </dgm:pt>
    <dgm:pt modelId="{E4F6525D-EBAD-4CC7-A2F6-2C3A489A7BBE}" type="pres">
      <dgm:prSet presAssocID="{C8A89B5E-E672-4A7D-A608-875C0C7DECD2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73845-B6AC-4C99-8729-5D01885D97DB}" type="pres">
      <dgm:prSet presAssocID="{C8A89B5E-E672-4A7D-A608-875C0C7DECD2}" presName="descendantText" presStyleLbl="alignAcc1" presStyleIdx="0" presStyleCnt="7" custScaleY="110823" custLinFactNeighborX="58" custLinFactNeighborY="5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B2541-CFB6-4CAD-B871-830F8C80C153}" type="pres">
      <dgm:prSet presAssocID="{152EA9FB-DBC4-417C-BE54-99B95F50E980}" presName="sp" presStyleCnt="0"/>
      <dgm:spPr/>
      <dgm:t>
        <a:bodyPr/>
        <a:lstStyle/>
        <a:p>
          <a:endParaRPr lang="ru-RU"/>
        </a:p>
      </dgm:t>
    </dgm:pt>
    <dgm:pt modelId="{8FFF8B72-5D1D-4FAF-91A8-AF72DEDBA34A}" type="pres">
      <dgm:prSet presAssocID="{E27E5AB4-4E50-4E1F-AEF2-E0DF811D5375}" presName="composite" presStyleCnt="0"/>
      <dgm:spPr/>
      <dgm:t>
        <a:bodyPr/>
        <a:lstStyle/>
        <a:p>
          <a:endParaRPr lang="ru-RU"/>
        </a:p>
      </dgm:t>
    </dgm:pt>
    <dgm:pt modelId="{F219BE4C-875C-468E-B5AD-3210E3E49AA7}" type="pres">
      <dgm:prSet presAssocID="{E27E5AB4-4E50-4E1F-AEF2-E0DF811D5375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C1B98-C87D-4CBB-890E-9F948FDF4FC6}" type="pres">
      <dgm:prSet presAssocID="{E27E5AB4-4E50-4E1F-AEF2-E0DF811D5375}" presName="descendantText" presStyleLbl="alignAcc1" presStyleIdx="1" presStyleCnt="7" custScaleY="110825" custLinFactNeighborX="-21" custLinFactNeighborY="-4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37A45-D79C-48DE-B00B-B6293D89AF86}" type="pres">
      <dgm:prSet presAssocID="{D05F26A0-01A8-4394-881C-D9CD00A85CC6}" presName="sp" presStyleCnt="0"/>
      <dgm:spPr/>
      <dgm:t>
        <a:bodyPr/>
        <a:lstStyle/>
        <a:p>
          <a:endParaRPr lang="ru-RU"/>
        </a:p>
      </dgm:t>
    </dgm:pt>
    <dgm:pt modelId="{E307532B-034D-4FDA-A437-67FE909A399F}" type="pres">
      <dgm:prSet presAssocID="{5A5BC630-F392-4ED2-8F54-3AB4B9A81103}" presName="composite" presStyleCnt="0"/>
      <dgm:spPr/>
      <dgm:t>
        <a:bodyPr/>
        <a:lstStyle/>
        <a:p>
          <a:endParaRPr lang="ru-RU"/>
        </a:p>
      </dgm:t>
    </dgm:pt>
    <dgm:pt modelId="{6F74ADC5-7E36-4FBD-B3E1-472484C31756}" type="pres">
      <dgm:prSet presAssocID="{5A5BC630-F392-4ED2-8F54-3AB4B9A8110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BF836-3511-4CD7-B7DD-2CDF66B6CB0D}" type="pres">
      <dgm:prSet presAssocID="{5A5BC630-F392-4ED2-8F54-3AB4B9A81103}" presName="descendantText" presStyleLbl="alignAcc1" presStyleIdx="2" presStyleCnt="7" custScaleY="110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1050B-DCEE-4D76-90F3-4111038AD99F}" type="pres">
      <dgm:prSet presAssocID="{94FD3055-4DA2-4A73-8F0A-E684090253BD}" presName="sp" presStyleCnt="0"/>
      <dgm:spPr/>
      <dgm:t>
        <a:bodyPr/>
        <a:lstStyle/>
        <a:p>
          <a:endParaRPr lang="ru-RU"/>
        </a:p>
      </dgm:t>
    </dgm:pt>
    <dgm:pt modelId="{52EDC8CA-F23F-46EB-964E-9328558C56B1}" type="pres">
      <dgm:prSet presAssocID="{D6AF32E2-2962-46C4-937A-17014B3E31A5}" presName="composite" presStyleCnt="0"/>
      <dgm:spPr/>
      <dgm:t>
        <a:bodyPr/>
        <a:lstStyle/>
        <a:p>
          <a:endParaRPr lang="ru-RU"/>
        </a:p>
      </dgm:t>
    </dgm:pt>
    <dgm:pt modelId="{6809EAAA-65C4-4C1F-B591-54BE426DE778}" type="pres">
      <dgm:prSet presAssocID="{D6AF32E2-2962-46C4-937A-17014B3E31A5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E31D9D-8089-4B5B-820C-D5B32EFCC6D3}" type="pres">
      <dgm:prSet presAssocID="{D6AF32E2-2962-46C4-937A-17014B3E31A5}" presName="descendantText" presStyleLbl="alignAcc1" presStyleIdx="3" presStyleCnt="7" custScaleY="107353" custLinFactNeighborX="-884" custLinFactNeighborY="-11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26DE8-3251-49CC-A988-CC3962FA1390}" type="pres">
      <dgm:prSet presAssocID="{D4D5AEA6-358F-43B1-AC1C-0E74301CA7AD}" presName="sp" presStyleCnt="0"/>
      <dgm:spPr/>
    </dgm:pt>
    <dgm:pt modelId="{C595C78F-7258-40F7-8292-FDE96EAFA512}" type="pres">
      <dgm:prSet presAssocID="{EB097E9F-36C0-4D82-A9BA-BB0B06F2087B}" presName="composite" presStyleCnt="0"/>
      <dgm:spPr/>
    </dgm:pt>
    <dgm:pt modelId="{8695A6C6-1A78-4357-A2C1-842D19271DE3}" type="pres">
      <dgm:prSet presAssocID="{EB097E9F-36C0-4D82-A9BA-BB0B06F2087B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5C3BB-42DE-44C5-BC8B-A662B83F3B6A}" type="pres">
      <dgm:prSet presAssocID="{EB097E9F-36C0-4D82-A9BA-BB0B06F2087B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0F156-7122-43FB-816B-11E257D6F9DA}" type="pres">
      <dgm:prSet presAssocID="{69FEBFFF-AA3B-4D41-9A06-EAF2BF519954}" presName="sp" presStyleCnt="0"/>
      <dgm:spPr/>
    </dgm:pt>
    <dgm:pt modelId="{4073158E-A6EA-47ED-BAFB-E6342A730293}" type="pres">
      <dgm:prSet presAssocID="{0717D21E-F79E-453D-A085-06C1DA6F1D20}" presName="composite" presStyleCnt="0"/>
      <dgm:spPr/>
    </dgm:pt>
    <dgm:pt modelId="{C7038CAC-5633-4BF4-B41A-B7170B995EB7}" type="pres">
      <dgm:prSet presAssocID="{0717D21E-F79E-453D-A085-06C1DA6F1D2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0E88B-9832-4468-A185-5556AC880EC2}" type="pres">
      <dgm:prSet presAssocID="{0717D21E-F79E-453D-A085-06C1DA6F1D2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87F4F-257B-4686-BED2-CB4667BD7AD9}" type="pres">
      <dgm:prSet presAssocID="{B2A6B5E6-DBBB-4E36-ACD6-B4DF724E8A3B}" presName="sp" presStyleCnt="0"/>
      <dgm:spPr/>
    </dgm:pt>
    <dgm:pt modelId="{B72EEC3C-0646-4DB0-AD3C-EE38AD0C4E65}" type="pres">
      <dgm:prSet presAssocID="{2D129197-0D8A-4CAE-9DE6-C76EFC7E4B21}" presName="composite" presStyleCnt="0"/>
      <dgm:spPr/>
    </dgm:pt>
    <dgm:pt modelId="{9D2A9B0C-4288-4102-86F6-143EF8AFCA52}" type="pres">
      <dgm:prSet presAssocID="{2D129197-0D8A-4CAE-9DE6-C76EFC7E4B21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4E159-2514-4BEB-B870-D3D441D6931F}" type="pres">
      <dgm:prSet presAssocID="{2D129197-0D8A-4CAE-9DE6-C76EFC7E4B21}" presName="descendantText" presStyleLbl="alignAcc1" presStyleIdx="6" presStyleCnt="7" custScaleY="1079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CE180E-ED6A-429F-BDF6-82290BCB83C7}" type="presOf" srcId="{5A5BC630-F392-4ED2-8F54-3AB4B9A81103}" destId="{6F74ADC5-7E36-4FBD-B3E1-472484C31756}" srcOrd="0" destOrd="0" presId="urn:microsoft.com/office/officeart/2005/8/layout/chevron2"/>
    <dgm:cxn modelId="{7B616E7D-B6ED-43B4-B504-7AED277E1823}" type="presOf" srcId="{73C1EFBA-922B-4337-9261-2A1BC01FF94A}" destId="{30E4E159-2514-4BEB-B870-D3D441D6931F}" srcOrd="0" destOrd="0" presId="urn:microsoft.com/office/officeart/2005/8/layout/chevron2"/>
    <dgm:cxn modelId="{A67C0844-0003-4FC9-9065-F238E84125DE}" type="presOf" srcId="{EB097E9F-36C0-4D82-A9BA-BB0B06F2087B}" destId="{8695A6C6-1A78-4357-A2C1-842D19271DE3}" srcOrd="0" destOrd="0" presId="urn:microsoft.com/office/officeart/2005/8/layout/chevron2"/>
    <dgm:cxn modelId="{F8A6394D-157D-486F-85F4-D8A587898A11}" type="presOf" srcId="{F03F9DE9-27BE-4248-8C8E-F8038A1F0196}" destId="{F0CBF836-3511-4CD7-B7DD-2CDF66B6CB0D}" srcOrd="0" destOrd="0" presId="urn:microsoft.com/office/officeart/2005/8/layout/chevron2"/>
    <dgm:cxn modelId="{B705651F-AE82-47B3-8325-2DFF6736BA32}" type="presOf" srcId="{145604F9-3E70-4C28-97F2-409ED0E41F00}" destId="{64295119-FB56-42DC-9AC9-0F193F235DAA}" srcOrd="0" destOrd="0" presId="urn:microsoft.com/office/officeart/2005/8/layout/chevron2"/>
    <dgm:cxn modelId="{84AB6291-E4F9-4D45-B4FC-E10F614B93FF}" type="presOf" srcId="{D6AF32E2-2962-46C4-937A-17014B3E31A5}" destId="{6809EAAA-65C4-4C1F-B591-54BE426DE778}" srcOrd="0" destOrd="0" presId="urn:microsoft.com/office/officeart/2005/8/layout/chevron2"/>
    <dgm:cxn modelId="{96CD71C2-BFE9-44F8-8A42-6CE9089D09D3}" srcId="{145604F9-3E70-4C28-97F2-409ED0E41F00}" destId="{E27E5AB4-4E50-4E1F-AEF2-E0DF811D5375}" srcOrd="1" destOrd="0" parTransId="{DBAD1D75-8CBF-4C5D-9CED-0305FD13C642}" sibTransId="{D05F26A0-01A8-4394-881C-D9CD00A85CC6}"/>
    <dgm:cxn modelId="{4A07712D-771A-4924-8BBA-D62D0EBD6B45}" srcId="{145604F9-3E70-4C28-97F2-409ED0E41F00}" destId="{EB097E9F-36C0-4D82-A9BA-BB0B06F2087B}" srcOrd="4" destOrd="0" parTransId="{DA86EFE1-F529-4C9E-92F7-9311703B4D0A}" sibTransId="{69FEBFFF-AA3B-4D41-9A06-EAF2BF519954}"/>
    <dgm:cxn modelId="{E331D9ED-042F-4B92-A902-9D7FDCD64D73}" type="presOf" srcId="{E27E5AB4-4E50-4E1F-AEF2-E0DF811D5375}" destId="{F219BE4C-875C-468E-B5AD-3210E3E49AA7}" srcOrd="0" destOrd="0" presId="urn:microsoft.com/office/officeart/2005/8/layout/chevron2"/>
    <dgm:cxn modelId="{134B68CD-E87D-4CE6-89E8-9C47C424FA89}" type="presOf" srcId="{2D129197-0D8A-4CAE-9DE6-C76EFC7E4B21}" destId="{9D2A9B0C-4288-4102-86F6-143EF8AFCA52}" srcOrd="0" destOrd="0" presId="urn:microsoft.com/office/officeart/2005/8/layout/chevron2"/>
    <dgm:cxn modelId="{59804C80-CF5B-4C22-981B-5650B2D570EB}" srcId="{C8A89B5E-E672-4A7D-A608-875C0C7DECD2}" destId="{307640FC-4B46-4B7F-B431-95447301693F}" srcOrd="0" destOrd="0" parTransId="{07F34BF5-1BB1-4FA5-A436-5FE552426A3C}" sibTransId="{B47ABC2B-0074-4A8D-A6EC-4CA712B494A3}"/>
    <dgm:cxn modelId="{A24E4D5B-D7C9-40CB-A663-C1E83A43C300}" srcId="{145604F9-3E70-4C28-97F2-409ED0E41F00}" destId="{0717D21E-F79E-453D-A085-06C1DA6F1D20}" srcOrd="5" destOrd="0" parTransId="{C576F948-780B-4D47-9397-D4618B5903A7}" sibTransId="{B2A6B5E6-DBBB-4E36-ACD6-B4DF724E8A3B}"/>
    <dgm:cxn modelId="{70241B71-9451-42BB-9D41-F1AB7E735329}" type="presOf" srcId="{C8A89B5E-E672-4A7D-A608-875C0C7DECD2}" destId="{E4F6525D-EBAD-4CC7-A2F6-2C3A489A7BBE}" srcOrd="0" destOrd="0" presId="urn:microsoft.com/office/officeart/2005/8/layout/chevron2"/>
    <dgm:cxn modelId="{6AAC420E-B28A-4BB2-B497-A2707190ACA9}" type="presOf" srcId="{0717D21E-F79E-453D-A085-06C1DA6F1D20}" destId="{C7038CAC-5633-4BF4-B41A-B7170B995EB7}" srcOrd="0" destOrd="0" presId="urn:microsoft.com/office/officeart/2005/8/layout/chevron2"/>
    <dgm:cxn modelId="{C0DEFF80-FD6A-4151-9D91-F4CB87258BBF}" srcId="{145604F9-3E70-4C28-97F2-409ED0E41F00}" destId="{C8A89B5E-E672-4A7D-A608-875C0C7DECD2}" srcOrd="0" destOrd="0" parTransId="{D44BC421-242C-4D1C-8F27-2722C7307766}" sibTransId="{152EA9FB-DBC4-417C-BE54-99B95F50E980}"/>
    <dgm:cxn modelId="{3F077158-0870-4164-8737-BF802B969F59}" srcId="{0717D21E-F79E-453D-A085-06C1DA6F1D20}" destId="{6642D1C4-E60A-4ED8-A845-50A8FBBF8B0D}" srcOrd="0" destOrd="0" parTransId="{16339B8E-78CA-42D2-AAA5-909D6F4E944E}" sibTransId="{81785BB1-C472-452E-AE9D-7FD05ACA7CAC}"/>
    <dgm:cxn modelId="{3CFDE15C-2D7B-48B8-A41B-459E00F554FA}" srcId="{145604F9-3E70-4C28-97F2-409ED0E41F00}" destId="{D6AF32E2-2962-46C4-937A-17014B3E31A5}" srcOrd="3" destOrd="0" parTransId="{E0A0FEF5-FAF9-47F7-BBBD-9130DC335564}" sibTransId="{D4D5AEA6-358F-43B1-AC1C-0E74301CA7AD}"/>
    <dgm:cxn modelId="{D3ED2AD0-278B-411D-8F58-C7D5432ED129}" srcId="{5A5BC630-F392-4ED2-8F54-3AB4B9A81103}" destId="{F03F9DE9-27BE-4248-8C8E-F8038A1F0196}" srcOrd="0" destOrd="0" parTransId="{FB15FA53-1605-4DE4-ACC5-0962CF70164B}" sibTransId="{89981450-6D5C-4EC5-BF43-1A4FFCDC84F6}"/>
    <dgm:cxn modelId="{A655CB09-C7B7-483C-8091-FD5CC0FDD54A}" srcId="{EB097E9F-36C0-4D82-A9BA-BB0B06F2087B}" destId="{0D5C1C5F-0019-4C06-8BDE-D32AB14AAF79}" srcOrd="0" destOrd="0" parTransId="{B3209E9E-9916-4139-BD16-F92E294F4D3C}" sibTransId="{67FCF18E-3F3D-4AD2-A905-484DDB00B860}"/>
    <dgm:cxn modelId="{AF06C5D0-9267-4ADF-8643-F57AC5DF57A4}" type="presOf" srcId="{0D5C1C5F-0019-4C06-8BDE-D32AB14AAF79}" destId="{C145C3BB-42DE-44C5-BC8B-A662B83F3B6A}" srcOrd="0" destOrd="0" presId="urn:microsoft.com/office/officeart/2005/8/layout/chevron2"/>
    <dgm:cxn modelId="{1C233DBE-D41E-40F2-B732-7E050C3CA458}" type="presOf" srcId="{6642D1C4-E60A-4ED8-A845-50A8FBBF8B0D}" destId="{D1E0E88B-9832-4468-A185-5556AC880EC2}" srcOrd="0" destOrd="0" presId="urn:microsoft.com/office/officeart/2005/8/layout/chevron2"/>
    <dgm:cxn modelId="{A8A206A5-0C41-46B2-8C72-699413BF0A04}" srcId="{145604F9-3E70-4C28-97F2-409ED0E41F00}" destId="{2D129197-0D8A-4CAE-9DE6-C76EFC7E4B21}" srcOrd="6" destOrd="0" parTransId="{496EB5BD-5D50-49CD-8ED5-5A23047D7FFF}" sibTransId="{F2D7A701-27AE-443C-B6DC-B9852884B5DB}"/>
    <dgm:cxn modelId="{095E482E-C506-4D59-B38B-AF93E846AE9F}" srcId="{145604F9-3E70-4C28-97F2-409ED0E41F00}" destId="{5A5BC630-F392-4ED2-8F54-3AB4B9A81103}" srcOrd="2" destOrd="0" parTransId="{EA671647-4CE7-42B0-9387-5F5BFD4569A8}" sibTransId="{94FD3055-4DA2-4A73-8F0A-E684090253BD}"/>
    <dgm:cxn modelId="{4237B432-0F8F-48DC-B420-2672F2DE321E}" type="presOf" srcId="{307640FC-4B46-4B7F-B431-95447301693F}" destId="{C4F73845-B6AC-4C99-8729-5D01885D97DB}" srcOrd="0" destOrd="0" presId="urn:microsoft.com/office/officeart/2005/8/layout/chevron2"/>
    <dgm:cxn modelId="{973A533A-C355-4272-AB4E-671FEAD1BD5E}" srcId="{2D129197-0D8A-4CAE-9DE6-C76EFC7E4B21}" destId="{73C1EFBA-922B-4337-9261-2A1BC01FF94A}" srcOrd="0" destOrd="0" parTransId="{EB594613-C52E-40B6-8151-21D03D00AFEE}" sibTransId="{C1D47F1C-586A-4F2B-996A-71CCCA22C6E5}"/>
    <dgm:cxn modelId="{37C53DD2-18B2-4B33-BA02-90F33EF2D1FD}" type="presParOf" srcId="{64295119-FB56-42DC-9AC9-0F193F235DAA}" destId="{13B72AE9-3704-4E77-A43E-F5AF8F0666F6}" srcOrd="0" destOrd="0" presId="urn:microsoft.com/office/officeart/2005/8/layout/chevron2"/>
    <dgm:cxn modelId="{93946941-B418-46CC-A1DA-BC088E076296}" type="presParOf" srcId="{13B72AE9-3704-4E77-A43E-F5AF8F0666F6}" destId="{E4F6525D-EBAD-4CC7-A2F6-2C3A489A7BBE}" srcOrd="0" destOrd="0" presId="urn:microsoft.com/office/officeart/2005/8/layout/chevron2"/>
    <dgm:cxn modelId="{384B5AEF-81B8-42C3-A99E-58536AA720FE}" type="presParOf" srcId="{13B72AE9-3704-4E77-A43E-F5AF8F0666F6}" destId="{C4F73845-B6AC-4C99-8729-5D01885D97DB}" srcOrd="1" destOrd="0" presId="urn:microsoft.com/office/officeart/2005/8/layout/chevron2"/>
    <dgm:cxn modelId="{B1C04502-1F46-4249-B37C-57FD031BCA04}" type="presParOf" srcId="{64295119-FB56-42DC-9AC9-0F193F235DAA}" destId="{078B2541-CFB6-4CAD-B871-830F8C80C153}" srcOrd="1" destOrd="0" presId="urn:microsoft.com/office/officeart/2005/8/layout/chevron2"/>
    <dgm:cxn modelId="{080092AC-B2D8-4B9A-9C72-E638C52FFCDA}" type="presParOf" srcId="{64295119-FB56-42DC-9AC9-0F193F235DAA}" destId="{8FFF8B72-5D1D-4FAF-91A8-AF72DEDBA34A}" srcOrd="2" destOrd="0" presId="urn:microsoft.com/office/officeart/2005/8/layout/chevron2"/>
    <dgm:cxn modelId="{667A87A0-A67B-4BA6-A4E0-1DB86A10143E}" type="presParOf" srcId="{8FFF8B72-5D1D-4FAF-91A8-AF72DEDBA34A}" destId="{F219BE4C-875C-468E-B5AD-3210E3E49AA7}" srcOrd="0" destOrd="0" presId="urn:microsoft.com/office/officeart/2005/8/layout/chevron2"/>
    <dgm:cxn modelId="{41144DF2-156A-4ED7-A986-5003F9133BED}" type="presParOf" srcId="{8FFF8B72-5D1D-4FAF-91A8-AF72DEDBA34A}" destId="{014C1B98-C87D-4CBB-890E-9F948FDF4FC6}" srcOrd="1" destOrd="0" presId="urn:microsoft.com/office/officeart/2005/8/layout/chevron2"/>
    <dgm:cxn modelId="{3739859A-F370-4B90-AAF2-36EA2600E452}" type="presParOf" srcId="{64295119-FB56-42DC-9AC9-0F193F235DAA}" destId="{47F37A45-D79C-48DE-B00B-B6293D89AF86}" srcOrd="3" destOrd="0" presId="urn:microsoft.com/office/officeart/2005/8/layout/chevron2"/>
    <dgm:cxn modelId="{3DAB16FD-CBAB-4F5F-B18F-739F2FED3FE8}" type="presParOf" srcId="{64295119-FB56-42DC-9AC9-0F193F235DAA}" destId="{E307532B-034D-4FDA-A437-67FE909A399F}" srcOrd="4" destOrd="0" presId="urn:microsoft.com/office/officeart/2005/8/layout/chevron2"/>
    <dgm:cxn modelId="{83F1392D-0F79-4425-BCF3-056A0F315DE8}" type="presParOf" srcId="{E307532B-034D-4FDA-A437-67FE909A399F}" destId="{6F74ADC5-7E36-4FBD-B3E1-472484C31756}" srcOrd="0" destOrd="0" presId="urn:microsoft.com/office/officeart/2005/8/layout/chevron2"/>
    <dgm:cxn modelId="{BEF9E8FE-621A-4EFF-A7F6-7118C9DD6F1D}" type="presParOf" srcId="{E307532B-034D-4FDA-A437-67FE909A399F}" destId="{F0CBF836-3511-4CD7-B7DD-2CDF66B6CB0D}" srcOrd="1" destOrd="0" presId="urn:microsoft.com/office/officeart/2005/8/layout/chevron2"/>
    <dgm:cxn modelId="{75891E0F-AE6D-4EF9-A905-ED472A08A5C7}" type="presParOf" srcId="{64295119-FB56-42DC-9AC9-0F193F235DAA}" destId="{16E1050B-DCEE-4D76-90F3-4111038AD99F}" srcOrd="5" destOrd="0" presId="urn:microsoft.com/office/officeart/2005/8/layout/chevron2"/>
    <dgm:cxn modelId="{6EC2D36F-7C9E-41D5-BABE-242B366D04BC}" type="presParOf" srcId="{64295119-FB56-42DC-9AC9-0F193F235DAA}" destId="{52EDC8CA-F23F-46EB-964E-9328558C56B1}" srcOrd="6" destOrd="0" presId="urn:microsoft.com/office/officeart/2005/8/layout/chevron2"/>
    <dgm:cxn modelId="{FB61DB27-398C-4150-AFC2-8CA4C11E3D69}" type="presParOf" srcId="{52EDC8CA-F23F-46EB-964E-9328558C56B1}" destId="{6809EAAA-65C4-4C1F-B591-54BE426DE778}" srcOrd="0" destOrd="0" presId="urn:microsoft.com/office/officeart/2005/8/layout/chevron2"/>
    <dgm:cxn modelId="{69E8D1EA-39B9-4C96-8175-3D811D906E0B}" type="presParOf" srcId="{52EDC8CA-F23F-46EB-964E-9328558C56B1}" destId="{61E31D9D-8089-4B5B-820C-D5B32EFCC6D3}" srcOrd="1" destOrd="0" presId="urn:microsoft.com/office/officeart/2005/8/layout/chevron2"/>
    <dgm:cxn modelId="{B92F43E7-8A7E-4CF0-B3A9-CD9A45EE172E}" type="presParOf" srcId="{64295119-FB56-42DC-9AC9-0F193F235DAA}" destId="{63126DE8-3251-49CC-A988-CC3962FA1390}" srcOrd="7" destOrd="0" presId="urn:microsoft.com/office/officeart/2005/8/layout/chevron2"/>
    <dgm:cxn modelId="{2E96FEF8-93CE-44EB-A2EE-0022211F11E1}" type="presParOf" srcId="{64295119-FB56-42DC-9AC9-0F193F235DAA}" destId="{C595C78F-7258-40F7-8292-FDE96EAFA512}" srcOrd="8" destOrd="0" presId="urn:microsoft.com/office/officeart/2005/8/layout/chevron2"/>
    <dgm:cxn modelId="{99FECFDF-56DD-445B-9198-44155B6D8ADC}" type="presParOf" srcId="{C595C78F-7258-40F7-8292-FDE96EAFA512}" destId="{8695A6C6-1A78-4357-A2C1-842D19271DE3}" srcOrd="0" destOrd="0" presId="urn:microsoft.com/office/officeart/2005/8/layout/chevron2"/>
    <dgm:cxn modelId="{96FD00F3-C10E-4BCB-9A98-0AC9A53A6BD3}" type="presParOf" srcId="{C595C78F-7258-40F7-8292-FDE96EAFA512}" destId="{C145C3BB-42DE-44C5-BC8B-A662B83F3B6A}" srcOrd="1" destOrd="0" presId="urn:microsoft.com/office/officeart/2005/8/layout/chevron2"/>
    <dgm:cxn modelId="{0354C68E-55AC-45ED-94F4-198954031481}" type="presParOf" srcId="{64295119-FB56-42DC-9AC9-0F193F235DAA}" destId="{F240F156-7122-43FB-816B-11E257D6F9DA}" srcOrd="9" destOrd="0" presId="urn:microsoft.com/office/officeart/2005/8/layout/chevron2"/>
    <dgm:cxn modelId="{BC1C1D97-FA02-487D-A262-522A90000103}" type="presParOf" srcId="{64295119-FB56-42DC-9AC9-0F193F235DAA}" destId="{4073158E-A6EA-47ED-BAFB-E6342A730293}" srcOrd="10" destOrd="0" presId="urn:microsoft.com/office/officeart/2005/8/layout/chevron2"/>
    <dgm:cxn modelId="{B389A66E-D5AB-46EA-9B91-C49AD1397BD8}" type="presParOf" srcId="{4073158E-A6EA-47ED-BAFB-E6342A730293}" destId="{C7038CAC-5633-4BF4-B41A-B7170B995EB7}" srcOrd="0" destOrd="0" presId="urn:microsoft.com/office/officeart/2005/8/layout/chevron2"/>
    <dgm:cxn modelId="{84772BDE-A667-4B73-B3F3-495A4B0AC1D2}" type="presParOf" srcId="{4073158E-A6EA-47ED-BAFB-E6342A730293}" destId="{D1E0E88B-9832-4468-A185-5556AC880EC2}" srcOrd="1" destOrd="0" presId="urn:microsoft.com/office/officeart/2005/8/layout/chevron2"/>
    <dgm:cxn modelId="{23632C87-17BB-4D51-82A5-72BCA648172D}" type="presParOf" srcId="{64295119-FB56-42DC-9AC9-0F193F235DAA}" destId="{19287F4F-257B-4686-BED2-CB4667BD7AD9}" srcOrd="11" destOrd="0" presId="urn:microsoft.com/office/officeart/2005/8/layout/chevron2"/>
    <dgm:cxn modelId="{4C2B19BA-B307-4000-9AE1-F474B86E266E}" type="presParOf" srcId="{64295119-FB56-42DC-9AC9-0F193F235DAA}" destId="{B72EEC3C-0646-4DB0-AD3C-EE38AD0C4E65}" srcOrd="12" destOrd="0" presId="urn:microsoft.com/office/officeart/2005/8/layout/chevron2"/>
    <dgm:cxn modelId="{EE713F6F-7137-4370-A557-65719C6ACF05}" type="presParOf" srcId="{B72EEC3C-0646-4DB0-AD3C-EE38AD0C4E65}" destId="{9D2A9B0C-4288-4102-86F6-143EF8AFCA52}" srcOrd="0" destOrd="0" presId="urn:microsoft.com/office/officeart/2005/8/layout/chevron2"/>
    <dgm:cxn modelId="{96986AD4-805D-44B2-A1D6-B741B5016B09}" type="presParOf" srcId="{B72EEC3C-0646-4DB0-AD3C-EE38AD0C4E65}" destId="{30E4E159-2514-4BEB-B870-D3D441D6931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C5C98D-5F93-4980-8B5A-23A36033FA95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82" tIns="45391" rIns="90782" bIns="4539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E408CF-2128-4DF4-A4EB-FD187E0D8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81C937-E2BF-4C0D-86B3-02928E60A48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23F329-9156-4A38-AF52-A7422B8BA13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8590" y="2130439"/>
            <a:ext cx="1256399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7177" y="3886200"/>
            <a:ext cx="1034681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E85A-B403-4CD0-A4F4-91297DD437BB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37ED-00EB-4A16-8578-598C3A912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D3F4A-6C65-4416-8188-2693A581F507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02F67-6392-4F11-9D5B-8F490CC82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716352" y="274639"/>
            <a:ext cx="332576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39060" y="274639"/>
            <a:ext cx="973093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B045-48A7-4AD0-B511-C4C9A6FD37F1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A5E1-CC3B-4658-93B2-D81930D11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FE7B-7359-4ADE-9569-CD26B5DEB95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F4A1-8037-4675-852B-5D0B815C0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7613" y="4406914"/>
            <a:ext cx="1256399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67613" y="2906713"/>
            <a:ext cx="1256399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E122-5D21-4E12-A5A0-A7561EAB2EEF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C6656-8A51-474A-840E-9EB623C8B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9064" y="1600204"/>
            <a:ext cx="6528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13763" y="1600204"/>
            <a:ext cx="65283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AA589-1542-4B4D-A396-597AE6946F08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0CEF4-112C-4C02-8F76-05CB720B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062" y="1535113"/>
            <a:ext cx="653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9062" y="2174875"/>
            <a:ext cx="653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508631" y="1535113"/>
            <a:ext cx="65334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508631" y="2174875"/>
            <a:ext cx="65334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A1D8-E781-4079-A9DD-33D500D2E922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FCAC6-0964-4566-A252-77B77BCC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00964-7BD5-4FCB-818C-48FAABF71DB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B058-50F6-43AD-A7D3-7D90B8D7D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5B65-135D-48F3-BFBB-0ACBEC4BD95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2E73B-0E37-45C1-A675-1301E720D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062" y="273050"/>
            <a:ext cx="4862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79033" y="273052"/>
            <a:ext cx="82630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9062" y="1435102"/>
            <a:ext cx="48629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DFB8F-DAB2-407B-BABB-8301F623930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1D86-1444-46AC-9375-3B190E1C6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7216" y="4800600"/>
            <a:ext cx="88687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97216" y="612775"/>
            <a:ext cx="886870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97216" y="5367338"/>
            <a:ext cx="88687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F0274-C2FC-4683-A627-7DC03FF31E1C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5EA8B-2C48-4454-B298-8D0E65725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739775" y="274638"/>
            <a:ext cx="13301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739775" y="1600200"/>
            <a:ext cx="133016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39775" y="6356350"/>
            <a:ext cx="3448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0F3B2F-618C-4E71-9EEF-143F31C667B2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049838" y="6356350"/>
            <a:ext cx="4681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93388" y="6356350"/>
            <a:ext cx="3448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ADC48D-692A-4341-97ED-E43D7B48A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192.168.0.10\Documents\ОЦМП\Гарифуллова Э.Ш\Баннеры\верх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3"/>
            <a:ext cx="91440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52" y="1901975"/>
            <a:ext cx="7858179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Декларация целей и задач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наркологической службы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Ульяновской области на 2019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783" y="891257"/>
            <a:ext cx="5541225" cy="3231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Министерство здравоохранения Ульяновской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Развитие кадрового потенциала </a:t>
            </a:r>
            <a:r>
              <a:rPr lang="ru-RU" sz="2400" b="1" dirty="0" smtClean="0">
                <a:solidFill>
                  <a:schemeClr val="tx1"/>
                </a:solidFill>
              </a:rPr>
              <a:t>наркологической службы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5" y="1643063"/>
            <a:ext cx="8786813" cy="10001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just">
              <a:buFont typeface="Arial" pitchFamily="34" charset="0"/>
              <a:buChar char="•"/>
              <a:defRPr/>
            </a:pPr>
            <a:r>
              <a:rPr lang="ru-RU" sz="1700" dirty="0"/>
              <a:t>Реализация мер социальной поддержки медицинских работников, наркологической службы (включая программу «Земский доктор» и региональные программы: «Земский фельдшер, земская медицинская сестра»)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75" y="2714620"/>
            <a:ext cx="7643835" cy="9286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just">
              <a:buFont typeface="Arial" pitchFamily="34" charset="0"/>
              <a:buChar char="•"/>
              <a:defRPr/>
            </a:pPr>
            <a:r>
              <a:rPr lang="ru-RU" sz="1700" dirty="0"/>
              <a:t>Подготовка </a:t>
            </a:r>
            <a:r>
              <a:rPr lang="ru-RU" sz="1700" dirty="0" smtClean="0"/>
              <a:t>медперсонала </a:t>
            </a:r>
            <a:r>
              <a:rPr lang="ru-RU" sz="1700" dirty="0"/>
              <a:t>для </a:t>
            </a:r>
            <a:r>
              <a:rPr lang="ru-RU" sz="1700" dirty="0" smtClean="0"/>
              <a:t>палаты интенсивной терапии и реанимации ГУЗ УОКНБ, врачей -психотерапевтов</a:t>
            </a:r>
            <a:endParaRPr lang="ru-RU" sz="17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5" y="4357688"/>
            <a:ext cx="5715000" cy="8572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>
              <a:buFont typeface="Arial" pitchFamily="34" charset="0"/>
              <a:buChar char="•"/>
              <a:defRPr/>
            </a:pPr>
            <a:r>
              <a:rPr lang="ru-RU" sz="1700" dirty="0"/>
              <a:t>Дальнейшее развитие системы целевого набора за счет увеличения количества целевых </a:t>
            </a:r>
            <a:r>
              <a:rPr lang="ru-RU" sz="1700" dirty="0" smtClean="0"/>
              <a:t>мест в ординатуре </a:t>
            </a:r>
            <a:r>
              <a:rPr lang="ru-RU" sz="1700" dirty="0"/>
              <a:t>в ВУЗах-партнерах</a:t>
            </a:r>
          </a:p>
        </p:txBody>
      </p:sp>
      <p:pic>
        <p:nvPicPr>
          <p:cNvPr id="11" name="Picture 4" descr="http://www.arhnet.info/files/imagecache/i_anews_big/1391679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451608"/>
            <a:ext cx="2643206" cy="17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142874" y="3643314"/>
            <a:ext cx="5143505" cy="6429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just">
              <a:buFont typeface="Arial" pitchFamily="34" charset="0"/>
              <a:buChar char="•"/>
              <a:defRPr/>
            </a:pPr>
            <a:r>
              <a:rPr lang="ru-RU" sz="1700" dirty="0"/>
              <a:t>Участие в программе непрерывного обучения </a:t>
            </a:r>
            <a:r>
              <a:rPr lang="ru-RU" sz="1700" dirty="0" smtClean="0"/>
              <a:t>врачей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57875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Развитие кадрового </a:t>
            </a:r>
            <a:r>
              <a:rPr lang="ru-RU" sz="2400" b="1" dirty="0" smtClean="0">
                <a:solidFill>
                  <a:schemeClr val="tx1"/>
                </a:solidFill>
              </a:rPr>
              <a:t>потенциала наркологической службы</a:t>
            </a:r>
          </a:p>
          <a:p>
            <a:pPr algn="ctr">
              <a:defRPr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88" y="2214563"/>
            <a:ext cx="2857500" cy="12858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ctr">
              <a:defRPr/>
            </a:pPr>
            <a:r>
              <a:rPr lang="ru-RU" sz="1700" dirty="0"/>
              <a:t>Федеральная программа «Земский доктор»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625" y="4286250"/>
            <a:ext cx="4071938" cy="14287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ctr">
              <a:defRPr/>
            </a:pPr>
            <a:r>
              <a:rPr lang="ru-RU" sz="1700" dirty="0"/>
              <a:t>Повышение квалификации специалистов со средним профессиональным медицинским образованием – </a:t>
            </a:r>
            <a:r>
              <a:rPr lang="ru-RU" sz="1700" dirty="0" smtClean="0"/>
              <a:t>19 </a:t>
            </a:r>
            <a:r>
              <a:rPr lang="ru-RU" sz="1700" dirty="0"/>
              <a:t>человек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4875" y="4286250"/>
            <a:ext cx="4000500" cy="14287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ctr">
              <a:defRPr/>
            </a:pPr>
            <a:r>
              <a:rPr lang="ru-RU" sz="1700" dirty="0"/>
              <a:t>Программа повышения квалификации специалистов с высшим профессиональным медицинским образованием - </a:t>
            </a:r>
            <a:r>
              <a:rPr lang="ru-RU" sz="1700" dirty="0" smtClean="0"/>
              <a:t>8 </a:t>
            </a:r>
            <a:r>
              <a:rPr lang="ru-RU" sz="1700" dirty="0"/>
              <a:t>человек </a:t>
            </a:r>
          </a:p>
        </p:txBody>
      </p:sp>
      <p:pic>
        <p:nvPicPr>
          <p:cNvPr id="12295" name="Picture 2" descr="d:\Users\user\Desktop\зд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85737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кругленный прямоугольник 12"/>
          <p:cNvSpPr/>
          <p:nvPr/>
        </p:nvSpPr>
        <p:spPr>
          <a:xfrm>
            <a:off x="2000250" y="1071563"/>
            <a:ext cx="4857750" cy="7143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 algn="ctr">
              <a:defRPr/>
            </a:pPr>
            <a:r>
              <a:rPr lang="ru-RU" sz="1700" dirty="0"/>
              <a:t>Целевой набор в ординатуру </a:t>
            </a:r>
            <a:r>
              <a:rPr lang="ru-RU" sz="1700" dirty="0" err="1"/>
              <a:t>УлГУ</a:t>
            </a:r>
            <a:r>
              <a:rPr lang="ru-RU" sz="1700" dirty="0"/>
              <a:t> не менее  </a:t>
            </a:r>
          </a:p>
          <a:p>
            <a:pPr indent="182563" algn="ctr">
              <a:defRPr/>
            </a:pPr>
            <a:r>
              <a:rPr lang="ru-RU" sz="1700" dirty="0"/>
              <a:t>3   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\\192.168.0.10\Documents\ОЦМП\Гарифуллова Э.Ш\Баннеры\низ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6438"/>
            <a:ext cx="914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7143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Внедрение технологий цифрового здравоохранения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875" y="785813"/>
            <a:ext cx="6215063" cy="928675"/>
          </a:xfrm>
          <a:prstGeom prst="rect">
            <a:avLst/>
          </a:prstGeom>
          <a:solidFill>
            <a:srgbClr val="FFFFC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Реализация мероприятий регионального проекта «Создание единого цифрового контура в здравоохранении на основе единой государственной информационной системы здравоохранения (ЕГИСЗ)» 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5" y="2071678"/>
            <a:ext cx="6357938" cy="7143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оддержка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сервисов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«Справки ГИБДД», «Флюорография»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«Маркировка»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т.д.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3188" y="3071813"/>
            <a:ext cx="6357937" cy="857253"/>
          </a:xfrm>
          <a:prstGeom prst="rect">
            <a:avLst/>
          </a:prstGeom>
          <a:solidFill>
            <a:srgbClr val="FFFFC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подключение к сети интернет всех структурных подразделений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ГУЗ УОНБ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313" y="4572000"/>
            <a:ext cx="6143625" cy="571500"/>
          </a:xfrm>
          <a:prstGeom prst="rect">
            <a:avLst/>
          </a:prstGeom>
          <a:solidFill>
            <a:srgbClr val="FFFFCD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телемедицины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форматов «врач-врач»/«врач-пациент» на всю Ульяновскую область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5286375"/>
            <a:ext cx="6143625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переход на полный юридически значимый электронный медицинский документооборот</a:t>
            </a:r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7" y="785794"/>
            <a:ext cx="2593043" cy="1654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000373"/>
            <a:ext cx="1928826" cy="1446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Похожее изображение"/>
          <p:cNvPicPr>
            <a:picLocks noChangeAspect="1" noChangeArrowheads="1"/>
          </p:cNvPicPr>
          <p:nvPr/>
        </p:nvPicPr>
        <p:blipFill>
          <a:blip r:embed="rId6"/>
          <a:srcRect r="29999"/>
          <a:stretch>
            <a:fillRect/>
          </a:stretch>
        </p:blipFill>
        <p:spPr bwMode="auto">
          <a:xfrm>
            <a:off x="6572264" y="4337272"/>
            <a:ext cx="2428924" cy="17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и по запросу лекарст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759700" y="3143248"/>
            <a:ext cx="3384300" cy="2547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9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43563"/>
            <a:ext cx="91440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Обеспечение лекарственными препаратами и медицинскими изделиями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5" y="1071563"/>
            <a:ext cx="6643688" cy="3929073"/>
          </a:xfrm>
          <a:prstGeom prst="roundRect">
            <a:avLst/>
          </a:prstGeom>
          <a:solidFill>
            <a:srgbClr val="FFEFAB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182563">
              <a:buFont typeface="Arial" pitchFamily="34" charset="0"/>
              <a:buChar char="•"/>
              <a:defRPr/>
            </a:pPr>
            <a:r>
              <a:rPr lang="ru-RU" sz="2400" dirty="0" smtClean="0"/>
              <a:t>Своевременные закупки лекарственных средств для лечения наркологической патологии.</a:t>
            </a:r>
          </a:p>
          <a:p>
            <a:pPr indent="182563">
              <a:buFont typeface="Arial" pitchFamily="34" charset="0"/>
              <a:buChar char="•"/>
              <a:defRPr/>
            </a:pPr>
            <a:r>
              <a:rPr lang="ru-RU" sz="2400" dirty="0" smtClean="0"/>
              <a:t>Своевременные закупки изделий медицинского назначения для диагностики и лечения наркологической патологии</a:t>
            </a:r>
            <a:r>
              <a:rPr lang="ru-RU" sz="2400" dirty="0" smtClean="0"/>
              <a:t>.</a:t>
            </a:r>
          </a:p>
          <a:p>
            <a:pPr indent="182563">
              <a:buFont typeface="Arial" pitchFamily="34" charset="0"/>
              <a:buChar char="•"/>
              <a:defRPr/>
            </a:pPr>
            <a:r>
              <a:rPr lang="ru-RU" sz="2400" dirty="0" smtClean="0"/>
              <a:t>Мониторинг и введение в схемы диагностики и лечения</a:t>
            </a:r>
            <a:r>
              <a:rPr lang="ru-RU" sz="2400" dirty="0" smtClean="0"/>
              <a:t> наркологической патологии</a:t>
            </a:r>
            <a:r>
              <a:rPr lang="ru-RU" sz="2400" dirty="0" smtClean="0"/>
              <a:t> новейшей аппаратуры, диагностических и лекарственных средств.</a:t>
            </a:r>
          </a:p>
          <a:p>
            <a:pPr indent="182563"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6438"/>
            <a:ext cx="914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5" y="109815"/>
            <a:ext cx="9143999" cy="43088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СБЕРЕЖЕНИЕ НАЦИИ: ЗДРАВООХРАНЕНИЕ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4000500" y="642938"/>
            <a:ext cx="4929188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/>
              <a:t>«</a:t>
            </a:r>
            <a:r>
              <a:rPr lang="ru-RU" sz="2400" dirty="0"/>
              <a:t>В майском Указе и в Послании Президента РФ В.В.Путина обозначены очень серьёзные задачи и цели, стоящие перед здравоохранением. Фактически они выливаются в исполнение национальной цели по увеличению продолжительности жизни и снижению смертности во всех возрастных группах</a:t>
            </a:r>
            <a:r>
              <a:rPr lang="ru-RU" sz="2200" dirty="0"/>
              <a:t>»</a:t>
            </a:r>
            <a:endParaRPr lang="ru-RU" sz="2200" i="1" dirty="0"/>
          </a:p>
          <a:p>
            <a:endParaRPr lang="ru-RU" sz="2800" i="1" dirty="0"/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Министр здравоохранения Российской Федерации </a:t>
            </a:r>
          </a:p>
          <a:p>
            <a:pPr algn="r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В.И. Скворцова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077" name="Picture 7" descr="D:\User\Desktop\24.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709613"/>
            <a:ext cx="3500438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86438"/>
            <a:ext cx="91440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5" y="109815"/>
            <a:ext cx="9143999" cy="43088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СБЕРЕЖЕНИЕ НАЦИИ: ЗДРАВООХРАНЕНИЕ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4" y="1428738"/>
            <a:ext cx="507209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400" i="1" dirty="0"/>
              <a:t>«2019 год должен быть объявлен в здравоохранении Годом качества»</a:t>
            </a:r>
          </a:p>
          <a:p>
            <a:pPr algn="r">
              <a:defRPr/>
            </a:pPr>
            <a:endParaRPr lang="ru-RU" sz="2800" i="1" dirty="0"/>
          </a:p>
          <a:p>
            <a:pPr algn="r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Губернатор Ульяновской области С.И. Морозов</a:t>
            </a:r>
          </a:p>
          <a:p>
            <a:pPr algn="r">
              <a:defRPr/>
            </a:pPr>
            <a:r>
              <a:rPr lang="ru-RU" sz="2800" dirty="0"/>
              <a:t>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286382" y="857232"/>
            <a:ext cx="3544354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Демографическая ситуация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1000108"/>
          <a:ext cx="842968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72125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42844" y="1071546"/>
          <a:ext cx="87809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Основные направления работы в 2019 году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432433" y="1714489"/>
            <a:ext cx="8418174" cy="1940216"/>
            <a:chOff x="428647" y="464440"/>
            <a:chExt cx="8418174" cy="194021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3" name="Прямоугольник с двумя скругленными соседними углами 22"/>
            <p:cNvSpPr/>
            <p:nvPr/>
          </p:nvSpPr>
          <p:spPr>
            <a:xfrm rot="5400000">
              <a:off x="4457128" y="-3425002"/>
              <a:ext cx="500252" cy="8279135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428647" y="1953244"/>
              <a:ext cx="8254715" cy="4514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Развитие взаимодействия с онкологической службой</a:t>
              </a:r>
              <a:endParaRPr lang="ru-RU" sz="13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00034" y="3000372"/>
            <a:ext cx="8418173" cy="590194"/>
            <a:chOff x="501835" y="539965"/>
            <a:chExt cx="8418173" cy="59019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Прямоугольник с двумя скругленными соседними углами 25"/>
            <p:cNvSpPr/>
            <p:nvPr/>
          </p:nvSpPr>
          <p:spPr>
            <a:xfrm rot="5400000">
              <a:off x="4522225" y="-3341387"/>
              <a:ext cx="516432" cy="8279135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1655646"/>
                <a:satOff val="6635"/>
                <a:lumOff val="143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501835" y="664147"/>
              <a:ext cx="8253925" cy="4660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Дооснащение наркологических кабинетов в МО.</a:t>
              </a:r>
              <a:endParaRPr lang="ru-RU" sz="2000" b="1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42910" y="1714488"/>
            <a:ext cx="8279135" cy="500252"/>
            <a:chOff x="428646" y="1928825"/>
            <a:chExt cx="8279135" cy="50025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4318088" y="-1960617"/>
              <a:ext cx="500252" cy="8279135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5">
                <a:hueOff val="-4966938"/>
                <a:satOff val="19906"/>
                <a:lumOff val="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28647" y="1953244"/>
              <a:ext cx="8254715" cy="4514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12700" rIns="12700" bIns="127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b="1" kern="1200" dirty="0" smtClean="0"/>
                <a:t>Развитие взаимодействия с онкологической службой</a:t>
              </a:r>
              <a:endParaRPr lang="ru-RU" sz="13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b="1" dirty="0"/>
          </a:p>
          <a:p>
            <a:pPr algn="ctr">
              <a:defRPr/>
            </a:pPr>
            <a:r>
              <a:rPr lang="ru-RU" sz="2400" b="1" dirty="0"/>
              <a:t>Развитие наркологической службы в МО. </a:t>
            </a:r>
            <a:endParaRPr lang="ru-RU" sz="2400" dirty="0"/>
          </a:p>
          <a:p>
            <a:pPr algn="ctr">
              <a:defRPr/>
            </a:pP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313" y="1500174"/>
            <a:ext cx="8643937" cy="3500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dirty="0" smtClean="0"/>
              <a:t>Дооснащение наркологических кабинетов  </a:t>
            </a:r>
            <a:r>
              <a:rPr lang="ru-RU" sz="2000" dirty="0"/>
              <a:t>медицинским </a:t>
            </a:r>
            <a:r>
              <a:rPr lang="ru-RU" sz="2000" dirty="0" smtClean="0"/>
              <a:t>оборудованием  согласно приказу №1034н</a:t>
            </a:r>
            <a:r>
              <a:rPr lang="ru-RU" sz="2000" dirty="0" smtClean="0"/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/>
              <a:t>аппаратурой для измерения концентрации паров этанола в выдыхаемом воздухе, со встроенным принтером.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/>
              <a:t>аппаратурой для проведения предварительных химико-токсикологических исследований.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/>
              <a:t>решение кадровых задач.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 smtClean="0"/>
              <a:t>осуществление организационно – методической, консультативной помощи районам со стороны  ГУЗ УОКНБ. </a:t>
            </a:r>
          </a:p>
          <a:p>
            <a:pPr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Развитие взаимодействия со службой первичной медико-санитарной помощи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5" y="857233"/>
            <a:ext cx="5214938" cy="3500461"/>
          </a:xfrm>
          <a:prstGeom prst="roundRect">
            <a:avLst/>
          </a:prstGeom>
          <a:solidFill>
            <a:srgbClr val="E1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indent="182563">
              <a:defRPr/>
            </a:pPr>
            <a:r>
              <a:rPr lang="ru-RU" sz="2200" dirty="0"/>
              <a:t>Внедрение </a:t>
            </a:r>
            <a:r>
              <a:rPr lang="ru-RU" sz="2200" dirty="0" smtClean="0"/>
              <a:t>методики раннего </a:t>
            </a:r>
            <a:r>
              <a:rPr lang="ru-RU" sz="2200" dirty="0"/>
              <a:t>выявления пагубного употребления алкоголя в:</a:t>
            </a:r>
          </a:p>
          <a:p>
            <a:pPr indent="182563">
              <a:buFontTx/>
              <a:buChar char="-"/>
              <a:defRPr/>
            </a:pPr>
            <a:r>
              <a:rPr lang="ru-RU" sz="2200" dirty="0"/>
              <a:t>ГУЗ ЦК МСЧ;</a:t>
            </a:r>
          </a:p>
          <a:p>
            <a:pPr indent="182563">
              <a:buFontTx/>
              <a:buChar char="-"/>
              <a:defRPr/>
            </a:pPr>
            <a:r>
              <a:rPr lang="ru-RU" sz="2200" dirty="0"/>
              <a:t>ГУЗ </a:t>
            </a:r>
            <a:r>
              <a:rPr lang="ru-RU" sz="2200" dirty="0" err="1" smtClean="0"/>
              <a:t>Карсунская</a:t>
            </a:r>
            <a:r>
              <a:rPr lang="ru-RU" sz="2200" dirty="0" smtClean="0"/>
              <a:t> </a:t>
            </a:r>
            <a:r>
              <a:rPr lang="ru-RU" sz="2200" dirty="0"/>
              <a:t>РБ ;</a:t>
            </a:r>
          </a:p>
          <a:p>
            <a:pPr indent="182563">
              <a:buFontTx/>
              <a:buChar char="-"/>
              <a:defRPr/>
            </a:pPr>
            <a:r>
              <a:rPr lang="ru-RU" sz="2200" dirty="0"/>
              <a:t>ГУЗ </a:t>
            </a:r>
            <a:r>
              <a:rPr lang="ru-RU" sz="2200" dirty="0" err="1"/>
              <a:t>Чердаклинская</a:t>
            </a:r>
            <a:r>
              <a:rPr lang="ru-RU" sz="2200" dirty="0"/>
              <a:t> РБ;</a:t>
            </a:r>
          </a:p>
          <a:p>
            <a:pPr indent="182563">
              <a:buFontTx/>
              <a:buChar char="-"/>
              <a:defRPr/>
            </a:pPr>
            <a:r>
              <a:rPr lang="ru-RU" sz="2200" dirty="0"/>
              <a:t>ГУЗ ГБ № </a:t>
            </a:r>
            <a:r>
              <a:rPr lang="ru-RU" sz="2200" dirty="0" smtClean="0"/>
              <a:t>2;</a:t>
            </a:r>
            <a:endParaRPr lang="ru-RU" sz="2200" dirty="0"/>
          </a:p>
          <a:p>
            <a:pPr indent="182563">
              <a:buFontTx/>
              <a:buChar char="-"/>
              <a:defRPr/>
            </a:pPr>
            <a:r>
              <a:rPr lang="ru-RU" sz="2200" dirty="0"/>
              <a:t>ГУЗ Ульяновская </a:t>
            </a:r>
            <a:r>
              <a:rPr lang="ru-RU" sz="2200" dirty="0" smtClean="0"/>
              <a:t>РБ;</a:t>
            </a:r>
          </a:p>
          <a:p>
            <a:pPr indent="182563">
              <a:buFontTx/>
              <a:buChar char="-"/>
              <a:defRPr/>
            </a:pPr>
            <a:r>
              <a:rPr lang="ru-RU" sz="2200" dirty="0" smtClean="0"/>
              <a:t>ГУЗ </a:t>
            </a:r>
            <a:r>
              <a:rPr lang="ru-RU" sz="2200" dirty="0" err="1" smtClean="0"/>
              <a:t>Новоульяновская</a:t>
            </a:r>
            <a:r>
              <a:rPr lang="ru-RU" sz="2200" dirty="0" smtClean="0"/>
              <a:t> городская больница</a:t>
            </a:r>
            <a:endParaRPr lang="ru-RU" sz="2200" dirty="0"/>
          </a:p>
          <a:p>
            <a:pPr indent="182563">
              <a:buFontTx/>
              <a:buChar char="-"/>
              <a:defRPr/>
            </a:pPr>
            <a:endParaRPr lang="ru-RU" sz="1600" dirty="0"/>
          </a:p>
        </p:txBody>
      </p:sp>
      <p:pic>
        <p:nvPicPr>
          <p:cNvPr id="8197" name="Picture 2" descr="D:\User\Desktop\Di3IPn4X0AAG8P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1130300"/>
            <a:ext cx="271462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142875" y="4500570"/>
            <a:ext cx="7215188" cy="1357322"/>
          </a:xfrm>
          <a:prstGeom prst="roundRect">
            <a:avLst/>
          </a:prstGeom>
          <a:solidFill>
            <a:srgbClr val="E1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200" dirty="0"/>
              <a:t>Проведение курса </a:t>
            </a:r>
            <a:r>
              <a:rPr lang="ru-RU" sz="2200" dirty="0" smtClean="0"/>
              <a:t>лекций для сотрудников</a:t>
            </a:r>
            <a:r>
              <a:rPr lang="ru-RU" sz="2200" b="1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службы </a:t>
            </a:r>
            <a:r>
              <a:rPr lang="ru-RU" sz="2200" dirty="0">
                <a:solidFill>
                  <a:schemeClr val="tx1"/>
                </a:solidFill>
              </a:rPr>
              <a:t>первичной медико-санитарной помощи</a:t>
            </a:r>
            <a:r>
              <a:rPr lang="ru-RU" sz="2200" dirty="0" smtClean="0"/>
              <a:t> по  </a:t>
            </a:r>
            <a:r>
              <a:rPr lang="ru-RU" sz="2200" dirty="0"/>
              <a:t>признакам  наркологический заболеваний сотрудниками УлГУ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22F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Развитие взаимодействия с кардиологической и неврологической службами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20" y="1357298"/>
            <a:ext cx="5000625" cy="1571636"/>
          </a:xfrm>
          <a:prstGeom prst="roundRect">
            <a:avLst/>
          </a:prstGeom>
          <a:solidFill>
            <a:srgbClr val="EDF3E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dirty="0"/>
              <a:t>Взаимодействие главного нарколога с главным кардиологом и неврологом при </a:t>
            </a:r>
            <a:r>
              <a:rPr lang="ru-RU" sz="2000" dirty="0" smtClean="0"/>
              <a:t>анализе </a:t>
            </a:r>
            <a:r>
              <a:rPr lang="ru-RU" sz="2000" dirty="0"/>
              <a:t>смертности  </a:t>
            </a:r>
            <a:r>
              <a:rPr lang="ru-RU" sz="2000" dirty="0" smtClean="0"/>
              <a:t>от всех причин в Ульяновской области</a:t>
            </a:r>
            <a:endParaRPr lang="ru-RU" sz="2000" dirty="0"/>
          </a:p>
        </p:txBody>
      </p:sp>
      <p:pic>
        <p:nvPicPr>
          <p:cNvPr id="9223" name="Picture 2" descr="D:\User\Desktop\Ziehm Vision 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096963"/>
            <a:ext cx="3500437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>
          <a:xfrm>
            <a:off x="1285852" y="3500438"/>
            <a:ext cx="3571875" cy="1357322"/>
          </a:xfrm>
          <a:prstGeom prst="roundRect">
            <a:avLst/>
          </a:prstGeom>
          <a:solidFill>
            <a:srgbClr val="EDF3E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dirty="0"/>
              <a:t>Участие </a:t>
            </a:r>
            <a:r>
              <a:rPr lang="ru-RU" sz="2000" dirty="0" smtClean="0"/>
              <a:t>районных наркологов в </a:t>
            </a:r>
            <a:r>
              <a:rPr lang="ru-RU" sz="2000" dirty="0"/>
              <a:t>КИЛИ </a:t>
            </a:r>
            <a:r>
              <a:rPr lang="ru-RU" sz="2000" dirty="0" smtClean="0"/>
              <a:t> </a:t>
            </a:r>
            <a:r>
              <a:rPr lang="ru-RU" sz="2000" dirty="0" smtClean="0"/>
              <a:t>лечебных учреждений</a:t>
            </a:r>
          </a:p>
          <a:p>
            <a:pPr>
              <a:defRPr/>
            </a:pPr>
            <a:r>
              <a:rPr lang="ru-RU" sz="2000" dirty="0" smtClean="0"/>
              <a:t>муниципальных образований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Эльвира Гарифуллова\низ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13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22F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Развитие взаимодействия с онкологической службой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5" y="928688"/>
            <a:ext cx="6357951" cy="2643188"/>
          </a:xfrm>
          <a:prstGeom prst="roundRect">
            <a:avLst/>
          </a:prstGeom>
          <a:solidFill>
            <a:srgbClr val="EDF3E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3200" dirty="0"/>
              <a:t>в</a:t>
            </a:r>
            <a:r>
              <a:rPr lang="ru-RU" sz="3200" dirty="0" smtClean="0"/>
              <a:t>заимодействие </a:t>
            </a:r>
            <a:r>
              <a:rPr lang="ru-RU" sz="3200" dirty="0"/>
              <a:t>главного нарколога и главного </a:t>
            </a:r>
            <a:r>
              <a:rPr lang="ru-RU" sz="3200" dirty="0" smtClean="0"/>
              <a:t>онколога </a:t>
            </a:r>
            <a:r>
              <a:rPr lang="ru-RU" sz="3200" dirty="0" smtClean="0"/>
              <a:t>п</a:t>
            </a:r>
            <a:r>
              <a:rPr lang="ru-RU" sz="3200" dirty="0" smtClean="0"/>
              <a:t>ри </a:t>
            </a:r>
            <a:r>
              <a:rPr lang="ru-RU" sz="3200" dirty="0" smtClean="0"/>
              <a:t>анализе смертности от всех причин</a:t>
            </a:r>
            <a:endParaRPr lang="ru-RU" sz="3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29058" y="3786190"/>
            <a:ext cx="4857784" cy="1857388"/>
          </a:xfrm>
          <a:prstGeom prst="roundRect">
            <a:avLst/>
          </a:prstGeom>
          <a:solidFill>
            <a:srgbClr val="EDF3E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dirty="0" smtClean="0"/>
              <a:t>с</a:t>
            </a:r>
            <a:r>
              <a:rPr lang="ru-RU" sz="3200" dirty="0" smtClean="0"/>
              <a:t>крининг </a:t>
            </a:r>
            <a:r>
              <a:rPr lang="ru-RU" sz="3200" dirty="0" err="1" smtClean="0"/>
              <a:t>онкопатологии</a:t>
            </a:r>
            <a:r>
              <a:rPr lang="ru-RU" sz="3200" dirty="0" smtClean="0"/>
              <a:t> у наркологических </a:t>
            </a:r>
            <a:r>
              <a:rPr lang="ru-RU" sz="3200" dirty="0" smtClean="0"/>
              <a:t>больных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536</Words>
  <Application>Microsoft Office PowerPoint</Application>
  <PresentationFormat>Экран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GUZMIAC</dc:creator>
  <cp:lastModifiedBy>user</cp:lastModifiedBy>
  <cp:revision>428</cp:revision>
  <dcterms:created xsi:type="dcterms:W3CDTF">2014-12-08T04:36:57Z</dcterms:created>
  <dcterms:modified xsi:type="dcterms:W3CDTF">2019-02-08T08:53:27Z</dcterms:modified>
</cp:coreProperties>
</file>